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835" r:id="rId1"/>
  </p:sldMasterIdLst>
  <p:sldIdLst>
    <p:sldId id="256" r:id="rId2"/>
    <p:sldId id="264" r:id="rId3"/>
    <p:sldId id="274" r:id="rId4"/>
    <p:sldId id="315" r:id="rId5"/>
    <p:sldId id="275" r:id="rId6"/>
    <p:sldId id="271" r:id="rId7"/>
    <p:sldId id="276" r:id="rId8"/>
    <p:sldId id="272" r:id="rId9"/>
    <p:sldId id="269" r:id="rId10"/>
    <p:sldId id="267" r:id="rId11"/>
    <p:sldId id="278" r:id="rId12"/>
    <p:sldId id="273" r:id="rId13"/>
    <p:sldId id="277" r:id="rId14"/>
    <p:sldId id="270" r:id="rId15"/>
    <p:sldId id="320" r:id="rId16"/>
    <p:sldId id="257" r:id="rId17"/>
    <p:sldId id="305" r:id="rId18"/>
    <p:sldId id="258" r:id="rId19"/>
    <p:sldId id="280" r:id="rId20"/>
    <p:sldId id="259" r:id="rId21"/>
    <p:sldId id="304" r:id="rId22"/>
    <p:sldId id="260" r:id="rId23"/>
    <p:sldId id="318" r:id="rId24"/>
    <p:sldId id="281" r:id="rId25"/>
    <p:sldId id="306" r:id="rId26"/>
    <p:sldId id="303" r:id="rId27"/>
    <p:sldId id="268" r:id="rId28"/>
    <p:sldId id="282" r:id="rId29"/>
    <p:sldId id="283" r:id="rId30"/>
    <p:sldId id="279" r:id="rId31"/>
    <p:sldId id="284" r:id="rId32"/>
    <p:sldId id="261" r:id="rId33"/>
    <p:sldId id="317" r:id="rId34"/>
    <p:sldId id="285" r:id="rId35"/>
    <p:sldId id="286" r:id="rId36"/>
    <p:sldId id="287" r:id="rId37"/>
    <p:sldId id="266"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10" r:id="rId53"/>
    <p:sldId id="311" r:id="rId54"/>
    <p:sldId id="312" r:id="rId55"/>
    <p:sldId id="313" r:id="rId56"/>
    <p:sldId id="302"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6" autoAdjust="0"/>
    <p:restoredTop sz="94343" autoAdjust="0"/>
  </p:normalViewPr>
  <p:slideViewPr>
    <p:cSldViewPr snapToGrid="0">
      <p:cViewPr varScale="1">
        <p:scale>
          <a:sx n="69" d="100"/>
          <a:sy n="69" d="100"/>
        </p:scale>
        <p:origin x="8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386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32549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4132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15409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39836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86155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6568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9221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153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4/8/2023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4525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4/8/2023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142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4/8/2023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8456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4/8/2023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522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4/8/2023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38811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4/8/2023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399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
        <p:nvSpPr>
          <p:cNvPr id="5" name="Date Placeholder 4"/>
          <p:cNvSpPr>
            <a:spLocks noGrp="1"/>
          </p:cNvSpPr>
          <p:nvPr>
            <p:ph type="dt" sz="half" idx="10"/>
          </p:nvPr>
        </p:nvSpPr>
        <p:spPr/>
        <p:txBody>
          <a:bodyPr/>
          <a:lstStyle/>
          <a:p>
            <a:fld id="{C7616CA0-919D-4A49-9C8A-62FDFB3A5183}" type="datetimeFigureOut">
              <a:rPr lang="en-US" smtClean="0"/>
              <a:t>4/8/2023</a:t>
            </a:fld>
            <a:endParaRPr lang="en-US" dirty="0"/>
          </a:p>
        </p:txBody>
      </p:sp>
    </p:spTree>
    <p:extLst>
      <p:ext uri="{BB962C8B-B14F-4D97-AF65-F5344CB8AC3E}">
        <p14:creationId xmlns:p14="http://schemas.microsoft.com/office/powerpoint/2010/main" val="118905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4/8/2023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9379186"/>
      </p:ext>
    </p:extLst>
  </p:cSld>
  <p:clrMap bg1="lt1" tx1="dk1" bg2="lt2" tx2="dk2" accent1="accent1" accent2="accent2" accent3="accent3" accent4="accent4" accent5="accent5" accent6="accent6" hlink="hlink" folHlink="folHlink"/>
  <p:sldLayoutIdLst>
    <p:sldLayoutId id="2147484836" r:id="rId1"/>
    <p:sldLayoutId id="2147484837" r:id="rId2"/>
    <p:sldLayoutId id="2147484838" r:id="rId3"/>
    <p:sldLayoutId id="2147484839" r:id="rId4"/>
    <p:sldLayoutId id="2147484840" r:id="rId5"/>
    <p:sldLayoutId id="2147484841" r:id="rId6"/>
    <p:sldLayoutId id="2147484842" r:id="rId7"/>
    <p:sldLayoutId id="2147484843" r:id="rId8"/>
    <p:sldLayoutId id="2147484844" r:id="rId9"/>
    <p:sldLayoutId id="2147484845" r:id="rId10"/>
    <p:sldLayoutId id="2147484846" r:id="rId11"/>
    <p:sldLayoutId id="2147484847" r:id="rId12"/>
    <p:sldLayoutId id="2147484848" r:id="rId13"/>
    <p:sldLayoutId id="2147484849" r:id="rId14"/>
    <p:sldLayoutId id="2147484850" r:id="rId15"/>
    <p:sldLayoutId id="214748485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527" y="2736273"/>
            <a:ext cx="574963" cy="574963"/>
          </a:xfrm>
          <a:prstGeom prst="ellipse">
            <a:avLst/>
          </a:prstGeom>
          <a:ln>
            <a:noFill/>
          </a:ln>
          <a:effectLst>
            <a:softEdge rad="11250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390" y="3619501"/>
            <a:ext cx="1765827" cy="18495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037" y="3491345"/>
            <a:ext cx="4862945" cy="2673928"/>
          </a:xfrm>
          <a:prstGeom prst="rect">
            <a:avLst/>
          </a:prstGeom>
        </p:spPr>
      </p:pic>
      <p:sp>
        <p:nvSpPr>
          <p:cNvPr id="9" name="Rectangle 8"/>
          <p:cNvSpPr/>
          <p:nvPr/>
        </p:nvSpPr>
        <p:spPr>
          <a:xfrm>
            <a:off x="609600" y="678873"/>
            <a:ext cx="6054437" cy="155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6567055" y="2736273"/>
            <a:ext cx="4959927" cy="75507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Bahnschrift SemiBold" panose="020B0502040204020203" pitchFamily="34" charset="0"/>
              </a:rPr>
              <a:t>GUIED: JAYESH SIR    BHUMIKA MEDAM</a:t>
            </a:r>
            <a:endParaRPr lang="en-US" dirty="0">
              <a:latin typeface="Bahnschrift SemiBold" panose="020B0502040204020203" pitchFamily="34" charset="0"/>
            </a:endParaRPr>
          </a:p>
        </p:txBody>
      </p:sp>
      <p:sp>
        <p:nvSpPr>
          <p:cNvPr id="12" name="Round Diagonal Corner Rectangle 11"/>
          <p:cNvSpPr/>
          <p:nvPr/>
        </p:nvSpPr>
        <p:spPr>
          <a:xfrm>
            <a:off x="1039091" y="678873"/>
            <a:ext cx="5375564" cy="5694218"/>
          </a:xfrm>
          <a:prstGeom prst="round2DiagRect">
            <a:avLst/>
          </a:prstGeom>
          <a:noFill/>
          <a:ln>
            <a:solidFill>
              <a:schemeClr val="tx1">
                <a:lumMod val="95000"/>
                <a:lumOff val="5000"/>
              </a:schemeClr>
            </a:solidFill>
          </a:ln>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1614" y="842496"/>
            <a:ext cx="1405121" cy="14088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ound Diagonal Corner Rectangle 5"/>
          <p:cNvSpPr/>
          <p:nvPr/>
        </p:nvSpPr>
        <p:spPr>
          <a:xfrm>
            <a:off x="3034145" y="1066800"/>
            <a:ext cx="3048000" cy="581891"/>
          </a:xfrm>
          <a:prstGeom prst="round2DiagRect">
            <a:avLst>
              <a:gd name="adj1" fmla="val 50000"/>
              <a:gd name="adj2"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Seat no : 25260501</a:t>
            </a:r>
            <a:endParaRPr lang="en-US" dirty="0"/>
          </a:p>
        </p:txBody>
      </p:sp>
    </p:spTree>
    <p:extLst>
      <p:ext uri="{BB962C8B-B14F-4D97-AF65-F5344CB8AC3E}">
        <p14:creationId xmlns:p14="http://schemas.microsoft.com/office/powerpoint/2010/main" val="358105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p:nvPr/>
        </p:nvPicPr>
        <p:blipFill>
          <a:blip r:embed="rId2">
            <a:extLst>
              <a:ext uri="{28A0092B-C50C-407E-A947-70E740481C1C}">
                <a14:useLocalDpi xmlns:a14="http://schemas.microsoft.com/office/drawing/2010/main" val="0"/>
              </a:ext>
            </a:extLst>
          </a:blip>
          <a:stretch>
            <a:fillRect/>
          </a:stretch>
        </p:blipFill>
        <p:spPr>
          <a:xfrm>
            <a:off x="757646" y="561702"/>
            <a:ext cx="7093131" cy="57607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92386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061597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25" t="6014" r="50791" b="54804"/>
          <a:stretch/>
        </p:blipFill>
        <p:spPr>
          <a:xfrm>
            <a:off x="0" y="0"/>
            <a:ext cx="12192000" cy="6858000"/>
          </a:xfrm>
          <a:prstGeom prst="rect">
            <a:avLst/>
          </a:prstGeom>
        </p:spPr>
      </p:pic>
    </p:spTree>
    <p:extLst>
      <p:ext uri="{BB962C8B-B14F-4D97-AF65-F5344CB8AC3E}">
        <p14:creationId xmlns:p14="http://schemas.microsoft.com/office/powerpoint/2010/main" val="1142266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6-Point Star 4"/>
          <p:cNvSpPr/>
          <p:nvPr/>
        </p:nvSpPr>
        <p:spPr>
          <a:xfrm>
            <a:off x="9399494" y="0"/>
            <a:ext cx="3061447" cy="3294530"/>
          </a:xfrm>
          <a:prstGeom prst="star16">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600" b="1" dirty="0" smtClean="0">
                <a:ln w="6600">
                  <a:solidFill>
                    <a:schemeClr val="accent2"/>
                  </a:solidFill>
                  <a:prstDash val="solid"/>
                </a:ln>
                <a:solidFill>
                  <a:schemeClr val="bg1"/>
                </a:solidFill>
                <a:effectLst>
                  <a:outerShdw dist="38100" dir="2700000" algn="tl" rotWithShape="0">
                    <a:schemeClr val="accent2"/>
                  </a:outerShdw>
                </a:effectLst>
                <a:latin typeface="Bahnschrift SemiCondensed" panose="020B0502040204020203" pitchFamily="34" charset="0"/>
              </a:rPr>
              <a:t>HTML</a:t>
            </a:r>
          </a:p>
          <a:p>
            <a:pPr algn="ctr"/>
            <a:r>
              <a:rPr lang="en-US" sz="3600" b="1" dirty="0" smtClean="0">
                <a:ln w="6600">
                  <a:solidFill>
                    <a:schemeClr val="accent2"/>
                  </a:solidFill>
                  <a:prstDash val="solid"/>
                </a:ln>
                <a:solidFill>
                  <a:schemeClr val="bg1"/>
                </a:solidFill>
                <a:effectLst>
                  <a:outerShdw dist="38100" dir="2700000" algn="tl" rotWithShape="0">
                    <a:schemeClr val="accent2"/>
                  </a:outerShdw>
                </a:effectLst>
                <a:latin typeface="Bahnschrift SemiCondensed" panose="020B0502040204020203" pitchFamily="34" charset="0"/>
              </a:rPr>
              <a:t>PHP </a:t>
            </a:r>
          </a:p>
          <a:p>
            <a:pPr algn="ctr"/>
            <a:r>
              <a:rPr lang="en-US" sz="3600" b="1" dirty="0" smtClean="0">
                <a:ln w="6600">
                  <a:solidFill>
                    <a:schemeClr val="accent2"/>
                  </a:solidFill>
                  <a:prstDash val="solid"/>
                </a:ln>
                <a:solidFill>
                  <a:schemeClr val="bg1"/>
                </a:solidFill>
                <a:effectLst>
                  <a:outerShdw dist="38100" dir="2700000" algn="tl" rotWithShape="0">
                    <a:schemeClr val="accent2"/>
                  </a:outerShdw>
                </a:effectLst>
                <a:latin typeface="Bahnschrift SemiCondensed" panose="020B0502040204020203" pitchFamily="34" charset="0"/>
              </a:rPr>
              <a:t>JAVA SCRIPT</a:t>
            </a:r>
          </a:p>
          <a:p>
            <a:pPr algn="ctr"/>
            <a:r>
              <a:rPr lang="en-US" sz="3600" b="1" dirty="0" smtClean="0">
                <a:ln w="6600">
                  <a:solidFill>
                    <a:schemeClr val="accent2"/>
                  </a:solidFill>
                  <a:prstDash val="solid"/>
                </a:ln>
                <a:solidFill>
                  <a:schemeClr val="bg1"/>
                </a:solidFill>
                <a:effectLst>
                  <a:outerShdw dist="38100" dir="2700000" algn="tl" rotWithShape="0">
                    <a:schemeClr val="accent2"/>
                  </a:outerShdw>
                </a:effectLst>
                <a:latin typeface="Bahnschrift SemiCondensed" panose="020B0502040204020203" pitchFamily="34" charset="0"/>
              </a:rPr>
              <a:t>CSS</a:t>
            </a:r>
          </a:p>
          <a:p>
            <a:pPr algn="ctr"/>
            <a:endParaRPr lang="en-US"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75"/>
            <a:ext cx="9238129" cy="6715125"/>
          </a:xfrm>
          <a:prstGeom prst="rect">
            <a:avLst/>
          </a:prstGeom>
        </p:spPr>
      </p:pic>
    </p:spTree>
    <p:extLst>
      <p:ext uri="{BB962C8B-B14F-4D97-AF65-F5344CB8AC3E}">
        <p14:creationId xmlns:p14="http://schemas.microsoft.com/office/powerpoint/2010/main" val="1068005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271" t="23260" r="7182" b="15151"/>
          <a:stretch/>
        </p:blipFill>
        <p:spPr>
          <a:xfrm>
            <a:off x="0" y="-1"/>
            <a:ext cx="12192000" cy="68580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58827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484909" y="152400"/>
            <a:ext cx="2909454" cy="58189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smtClean="0">
                <a:solidFill>
                  <a:schemeClr val="bg1"/>
                </a:solidFill>
                <a:latin typeface="Arial Narrow" panose="020B0606020202030204" pitchFamily="34" charset="0"/>
              </a:rPr>
              <a:t>Testing</a:t>
            </a:r>
            <a:endParaRPr lang="en-US" sz="32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4162938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146" y="3553691"/>
            <a:ext cx="1579418" cy="630382"/>
          </a:xfrm>
          <a:prstGeom prst="rect">
            <a:avLst/>
          </a:prstGeom>
          <a:ln>
            <a:noFill/>
          </a:ln>
          <a:effectLst>
            <a:softEdge rad="112500"/>
          </a:effectLst>
        </p:spPr>
      </p:pic>
    </p:spTree>
    <p:extLst>
      <p:ext uri="{BB962C8B-B14F-4D97-AF65-F5344CB8AC3E}">
        <p14:creationId xmlns:p14="http://schemas.microsoft.com/office/powerpoint/2010/main" val="707598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6831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3714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6413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608027" cy="383462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800" b="1" dirty="0" smtClean="0">
                <a:latin typeface="Bahnschrift Light SemiCondensed" panose="020B0502040204020203" pitchFamily="34" charset="0"/>
              </a:rPr>
              <a:t>What is social network?</a:t>
            </a:r>
          </a:p>
          <a:p>
            <a:endParaRPr lang="en-US" sz="2800" b="1" dirty="0">
              <a:latin typeface="Bahnschrift Light SemiCondensed" panose="020B0502040204020203" pitchFamily="34" charset="0"/>
            </a:endParaRPr>
          </a:p>
          <a:p>
            <a:r>
              <a:rPr lang="en-US" sz="2800" dirty="0" smtClean="0">
                <a:latin typeface="Bahnschrift Light SemiCondensed" panose="020B0502040204020203" pitchFamily="34" charset="0"/>
              </a:rPr>
              <a:t>Social media is site  using we make friends different country also over country social media through interact over internet . It is platform that also share over day to day happy hour within picture video in now day social media is platform to earning money also and it also use in business to grow using digital marketing . </a:t>
            </a:r>
            <a:endParaRPr lang="en-US" sz="2800" dirty="0">
              <a:latin typeface="Bahnschrift Light SemiCondensed"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545" y="2590800"/>
            <a:ext cx="9351819" cy="4715742"/>
          </a:xfrm>
          <a:prstGeom prst="rect">
            <a:avLst/>
          </a:prstGeom>
        </p:spPr>
      </p:pic>
    </p:spTree>
    <p:extLst>
      <p:ext uri="{BB962C8B-B14F-4D97-AF65-F5344CB8AC3E}">
        <p14:creationId xmlns:p14="http://schemas.microsoft.com/office/powerpoint/2010/main" val="2660220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125" y="1595870"/>
            <a:ext cx="3333750" cy="3333750"/>
          </a:xfrm>
          <a:prstGeom prst="ellipse">
            <a:avLst/>
          </a:prstGeom>
          <a:ln>
            <a:noFill/>
          </a:ln>
          <a:effectLst>
            <a:softEdge rad="112500"/>
          </a:effectLst>
        </p:spPr>
      </p:pic>
      <p:sp>
        <p:nvSpPr>
          <p:cNvPr id="7" name="Rectangle 6"/>
          <p:cNvSpPr/>
          <p:nvPr/>
        </p:nvSpPr>
        <p:spPr>
          <a:xfrm>
            <a:off x="5389418" y="2673927"/>
            <a:ext cx="1330037" cy="7550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9600" dirty="0" err="1" smtClean="0">
                <a:solidFill>
                  <a:schemeClr val="bg1"/>
                </a:solidFill>
              </a:rPr>
              <a:t>i</a:t>
            </a:r>
            <a:endParaRPr lang="en-US" sz="9600" dirty="0">
              <a:solidFill>
                <a:schemeClr val="bg1"/>
              </a:solidFill>
            </a:endParaRPr>
          </a:p>
        </p:txBody>
      </p:sp>
    </p:spTree>
    <p:extLst>
      <p:ext uri="{BB962C8B-B14F-4D97-AF65-F5344CB8AC3E}">
        <p14:creationId xmlns:p14="http://schemas.microsoft.com/office/powerpoint/2010/main" val="2742733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0"/>
            <a:ext cx="1260764" cy="401782"/>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interact</a:t>
            </a:r>
            <a:endParaRPr lang="en-US" dirty="0"/>
          </a:p>
        </p:txBody>
      </p:sp>
    </p:spTree>
    <p:extLst>
      <p:ext uri="{BB962C8B-B14F-4D97-AF65-F5344CB8AC3E}">
        <p14:creationId xmlns:p14="http://schemas.microsoft.com/office/powerpoint/2010/main" val="30626013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8254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836" y="2078181"/>
            <a:ext cx="4502727" cy="3158837"/>
          </a:xfrm>
          <a:prstGeom prst="rect">
            <a:avLst/>
          </a:prstGeom>
        </p:spPr>
      </p:pic>
    </p:spTree>
    <p:extLst>
      <p:ext uri="{BB962C8B-B14F-4D97-AF65-F5344CB8AC3E}">
        <p14:creationId xmlns:p14="http://schemas.microsoft.com/office/powerpoint/2010/main" val="3567506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8221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4461164" y="1080655"/>
            <a:ext cx="1163781" cy="263236"/>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interact</a:t>
            </a:r>
            <a:endParaRPr lang="en-US" dirty="0"/>
          </a:p>
        </p:txBody>
      </p:sp>
      <p:sp>
        <p:nvSpPr>
          <p:cNvPr id="4" name="Rectangle 3"/>
          <p:cNvSpPr/>
          <p:nvPr/>
        </p:nvSpPr>
        <p:spPr>
          <a:xfrm>
            <a:off x="0" y="0"/>
            <a:ext cx="4142509" cy="69272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smtClean="0"/>
              <a:t>Explore word and share your picture</a:t>
            </a:r>
            <a:endParaRPr lang="en-US" dirty="0"/>
          </a:p>
        </p:txBody>
      </p:sp>
    </p:spTree>
    <p:extLst>
      <p:ext uri="{BB962C8B-B14F-4D97-AF65-F5344CB8AC3E}">
        <p14:creationId xmlns:p14="http://schemas.microsoft.com/office/powerpoint/2010/main" val="26740906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71"/>
            <a:ext cx="9170895" cy="6878171"/>
          </a:xfrm>
          <a:prstGeom prst="rect">
            <a:avLst/>
          </a:prstGeom>
        </p:spPr>
      </p:pic>
      <p:sp>
        <p:nvSpPr>
          <p:cNvPr id="3" name="Cloud Callout 2"/>
          <p:cNvSpPr/>
          <p:nvPr/>
        </p:nvSpPr>
        <p:spPr>
          <a:xfrm>
            <a:off x="8797636" y="138546"/>
            <a:ext cx="3289292" cy="2618509"/>
          </a:xfrm>
          <a:prstGeom prst="cloud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Bahnschrift Light SemiCondensed" panose="020B0502040204020203" pitchFamily="34" charset="0"/>
              </a:rPr>
              <a:t>If(</a:t>
            </a:r>
            <a:r>
              <a:rPr lang="en-US" sz="1600" dirty="0" err="1" smtClean="0">
                <a:latin typeface="Bahnschrift Light SemiCondensed" panose="020B0502040204020203" pitchFamily="34" charset="0"/>
              </a:rPr>
              <a:t>isset</a:t>
            </a:r>
            <a:r>
              <a:rPr lang="en-US" sz="1600" dirty="0" smtClean="0">
                <a:latin typeface="Bahnschrift Light SemiCondensed" panose="020B0502040204020203" pitchFamily="34" charset="0"/>
              </a:rPr>
              <a:t>($_POST[‘post’])){</a:t>
            </a:r>
          </a:p>
          <a:p>
            <a:pPr algn="ctr"/>
            <a:r>
              <a:rPr lang="en-US" sz="1600" dirty="0" smtClean="0">
                <a:latin typeface="Bahnschrift Light SemiCondensed" panose="020B0502040204020203" pitchFamily="34" charset="0"/>
              </a:rPr>
              <a:t>post();}</a:t>
            </a:r>
          </a:p>
          <a:p>
            <a:pPr algn="ctr"/>
            <a:endParaRPr lang="en-US" sz="1600" dirty="0" smtClean="0">
              <a:latin typeface="Bahnschrift Light SemiCondensed" panose="020B0502040204020203" pitchFamily="34" charset="0"/>
            </a:endParaRPr>
          </a:p>
          <a:p>
            <a:pPr algn="ctr"/>
            <a:r>
              <a:rPr lang="en-US" sz="1600" dirty="0" smtClean="0">
                <a:latin typeface="Bahnschrift Light SemiCondensed" panose="020B0502040204020203" pitchFamily="34" charset="0"/>
              </a:rPr>
              <a:t>Function post(){</a:t>
            </a:r>
          </a:p>
          <a:p>
            <a:pPr algn="ctr"/>
            <a:r>
              <a:rPr lang="en-US" sz="1600" dirty="0" smtClean="0">
                <a:latin typeface="Bahnschrift Light SemiCondensed" panose="020B0502040204020203" pitchFamily="34" charset="0"/>
              </a:rPr>
              <a:t>Connection();</a:t>
            </a:r>
          </a:p>
          <a:p>
            <a:pPr algn="ctr"/>
            <a:r>
              <a:rPr lang="en-US" sz="1600" dirty="0" smtClean="0">
                <a:latin typeface="Bahnschrift Light SemiCondensed" panose="020B0502040204020203" pitchFamily="34" charset="0"/>
              </a:rPr>
              <a:t>Query=“insert post”;</a:t>
            </a:r>
          </a:p>
          <a:p>
            <a:pPr algn="ctr"/>
            <a:r>
              <a:rPr lang="en-US" sz="1600" dirty="0" smtClean="0">
                <a:latin typeface="Bahnschrift Light SemiCondensed" panose="020B0502040204020203" pitchFamily="34" charset="0"/>
              </a:rPr>
              <a:t>Run(query)}</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8185756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33998">
            <a:off x="718594" y="679270"/>
            <a:ext cx="3174138" cy="56429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4950823" y="605952"/>
            <a:ext cx="6322423" cy="310119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sz="2000" dirty="0" smtClean="0">
                <a:latin typeface="Bahnschrift SemiLight" panose="020B0502040204020203" pitchFamily="34" charset="0"/>
              </a:rPr>
              <a:t>Interact is site that help to </a:t>
            </a:r>
            <a:r>
              <a:rPr lang="en-US" sz="2000" dirty="0" err="1" smtClean="0">
                <a:latin typeface="Bahnschrift SemiLight" panose="020B0502040204020203" pitchFamily="34" charset="0"/>
              </a:rPr>
              <a:t>to</a:t>
            </a:r>
            <a:r>
              <a:rPr lang="en-US" sz="2000" dirty="0" smtClean="0">
                <a:latin typeface="Bahnschrift SemiLight" panose="020B0502040204020203" pitchFamily="34" charset="0"/>
              </a:rPr>
              <a:t> share your experience and send post to other people explore site and visited take photo and share on the site </a:t>
            </a:r>
          </a:p>
          <a:p>
            <a:endParaRPr lang="en-US" sz="2000" dirty="0">
              <a:latin typeface="Bahnschrift SemiLight" panose="020B0502040204020203" pitchFamily="34" charset="0"/>
            </a:endParaRPr>
          </a:p>
          <a:p>
            <a:r>
              <a:rPr lang="en-US" sz="2000" dirty="0" smtClean="0">
                <a:latin typeface="Bahnschrift SemiLight" panose="020B0502040204020203" pitchFamily="34" charset="0"/>
              </a:rPr>
              <a:t>You can also share your thought on site</a:t>
            </a:r>
          </a:p>
          <a:p>
            <a:endParaRPr lang="en-US" sz="2000" dirty="0">
              <a:latin typeface="Bahnschrift SemiLight" panose="020B0502040204020203" pitchFamily="34" charset="0"/>
            </a:endParaRPr>
          </a:p>
          <a:p>
            <a:r>
              <a:rPr lang="en-US" sz="2000" dirty="0" smtClean="0">
                <a:latin typeface="Bahnschrift SemiLight" panose="020B0502040204020203" pitchFamily="34" charset="0"/>
              </a:rPr>
              <a:t>Like some one  and made day of your relative </a:t>
            </a:r>
          </a:p>
          <a:p>
            <a:r>
              <a:rPr lang="en-US" sz="2000" dirty="0" smtClean="0">
                <a:latin typeface="Bahnschrift SemiLight" panose="020B0502040204020203" pitchFamily="34" charset="0"/>
              </a:rPr>
              <a:t>Your  friends </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59983">
            <a:off x="2596256" y="1278558"/>
            <a:ext cx="485826" cy="485826"/>
          </a:xfrm>
          <a:prstGeom prst="ellipse">
            <a:avLst/>
          </a:prstGeom>
          <a:ln>
            <a:noFill/>
          </a:ln>
          <a:effectLst>
            <a:softEdge rad="112500"/>
          </a:effectLst>
        </p:spPr>
      </p:pic>
    </p:spTree>
    <p:extLst>
      <p:ext uri="{BB962C8B-B14F-4D97-AF65-F5344CB8AC3E}">
        <p14:creationId xmlns:p14="http://schemas.microsoft.com/office/powerpoint/2010/main" val="85696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1000" fill="hold"/>
                                        <p:tgtEl>
                                          <p:spTgt spid="5"/>
                                        </p:tgtEl>
                                        <p:attrNameLst>
                                          <p:attrName>style.color</p:attrName>
                                        </p:attrNameLst>
                                      </p:cBhvr>
                                      <p:to>
                                        <p:clrVal>
                                          <a:srgbClr val="FF0000"/>
                                        </p:clrVal>
                                      </p:to>
                                    </p:set>
                                    <p:set>
                                      <p:cBhvr>
                                        <p:cTn id="7" dur="1000" fill="hold"/>
                                        <p:tgtEl>
                                          <p:spTgt spid="5"/>
                                        </p:tgtEl>
                                        <p:attrNameLst>
                                          <p:attrName>fillcolor</p:attrName>
                                        </p:attrNameLst>
                                      </p:cBhvr>
                                      <p:to>
                                        <p:clrVal>
                                          <a:srgbClr val="FF0000"/>
                                        </p:clrVal>
                                      </p:to>
                                    </p:set>
                                    <p:set>
                                      <p:cBhvr>
                                        <p:cTn id="8" dur="10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018" y="1470334"/>
            <a:ext cx="5043054" cy="3614283"/>
          </a:xfrm>
          <a:prstGeom prst="rect">
            <a:avLst/>
          </a:prstGeom>
        </p:spPr>
      </p:pic>
    </p:spTree>
    <p:extLst>
      <p:ext uri="{BB962C8B-B14F-4D97-AF65-F5344CB8AC3E}">
        <p14:creationId xmlns:p14="http://schemas.microsoft.com/office/powerpoint/2010/main" val="2499030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518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1306285" y="-91441"/>
            <a:ext cx="4950823" cy="96665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4000" dirty="0" smtClean="0">
                <a:latin typeface="Bahnschrift Condensed" panose="020B0502040204020203" pitchFamily="34" charset="0"/>
              </a:rPr>
              <a:t>Inspiration </a:t>
            </a:r>
            <a:endParaRPr lang="en-US" sz="4000" dirty="0">
              <a:latin typeface="Bahnschrift Condensed" panose="020B0502040204020203" pitchFamily="34" charset="0"/>
            </a:endParaRPr>
          </a:p>
        </p:txBody>
      </p:sp>
    </p:spTree>
    <p:extLst>
      <p:ext uri="{BB962C8B-B14F-4D97-AF65-F5344CB8AC3E}">
        <p14:creationId xmlns:p14="http://schemas.microsoft.com/office/powerpoint/2010/main" val="382723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64242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007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8623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9871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30757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9309" y="2618509"/>
            <a:ext cx="1398135" cy="1603663"/>
          </a:xfrm>
          <a:prstGeom prst="ellipse">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3" y="0"/>
            <a:ext cx="1398135" cy="1586345"/>
          </a:xfrm>
          <a:prstGeom prst="ellipse">
            <a:avLst/>
          </a:prstGeom>
          <a:ln>
            <a:noFill/>
          </a:ln>
          <a:effectLst>
            <a:softEdge rad="112500"/>
          </a:effectLst>
        </p:spPr>
      </p:pic>
    </p:spTree>
    <p:extLst>
      <p:ext uri="{BB962C8B-B14F-4D97-AF65-F5344CB8AC3E}">
        <p14:creationId xmlns:p14="http://schemas.microsoft.com/office/powerpoint/2010/main" val="19247878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236" y="2369127"/>
            <a:ext cx="1759528" cy="2327563"/>
          </a:xfrm>
          <a:prstGeom prst="ellipse">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98135" cy="1586345"/>
          </a:xfrm>
          <a:prstGeom prst="ellipse">
            <a:avLst/>
          </a:prstGeom>
          <a:ln>
            <a:noFill/>
          </a:ln>
          <a:effectLst>
            <a:softEdge rad="112500"/>
          </a:effectLst>
        </p:spPr>
      </p:pic>
    </p:spTree>
    <p:extLst>
      <p:ext uri="{BB962C8B-B14F-4D97-AF65-F5344CB8AC3E}">
        <p14:creationId xmlns:p14="http://schemas.microsoft.com/office/powerpoint/2010/main" val="274798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30" y="418011"/>
            <a:ext cx="5868388" cy="602197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7204362" y="4057006"/>
            <a:ext cx="4577767" cy="23829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Flowchart: Delay 6"/>
          <p:cNvSpPr/>
          <p:nvPr/>
        </p:nvSpPr>
        <p:spPr>
          <a:xfrm>
            <a:off x="7204361" y="418011"/>
            <a:ext cx="4461165" cy="2424545"/>
          </a:xfrm>
          <a:prstGeom prst="flowChartDelay">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Bahnschrift Light SemiCondensed" panose="020B0502040204020203" pitchFamily="34" charset="0"/>
              </a:rPr>
              <a:t>If(</a:t>
            </a:r>
            <a:r>
              <a:rPr lang="en-US" sz="1600" dirty="0" err="1" smtClean="0">
                <a:latin typeface="Bahnschrift Light SemiCondensed" panose="020B0502040204020203" pitchFamily="34" charset="0"/>
              </a:rPr>
              <a:t>isset</a:t>
            </a:r>
            <a:r>
              <a:rPr lang="en-US" sz="1600" dirty="0" smtClean="0">
                <a:latin typeface="Bahnschrift Light SemiCondensed" panose="020B0502040204020203" pitchFamily="34" charset="0"/>
              </a:rPr>
              <a:t>($_POST[‘send’])){</a:t>
            </a:r>
          </a:p>
          <a:p>
            <a:pPr algn="ctr"/>
            <a:r>
              <a:rPr lang="en-US" sz="1600" dirty="0" err="1" smtClean="0">
                <a:latin typeface="Bahnschrift Light SemiCondensed" panose="020B0502040204020203" pitchFamily="34" charset="0"/>
              </a:rPr>
              <a:t>Messagessend</a:t>
            </a:r>
            <a:r>
              <a:rPr lang="en-US" sz="1600" dirty="0" smtClean="0">
                <a:latin typeface="Bahnschrift Light SemiCondensed" panose="020B0502040204020203" pitchFamily="34" charset="0"/>
              </a:rPr>
              <a:t>();}</a:t>
            </a:r>
          </a:p>
          <a:p>
            <a:pPr algn="ctr"/>
            <a:endParaRPr lang="en-US" sz="1600" dirty="0" smtClean="0">
              <a:latin typeface="Bahnschrift Light SemiCondensed" panose="020B0502040204020203" pitchFamily="34" charset="0"/>
            </a:endParaRPr>
          </a:p>
          <a:p>
            <a:pPr algn="ctr"/>
            <a:r>
              <a:rPr lang="en-US" sz="1600" dirty="0" smtClean="0">
                <a:latin typeface="Bahnschrift Light SemiCondensed" panose="020B0502040204020203" pitchFamily="34" charset="0"/>
              </a:rPr>
              <a:t>Function </a:t>
            </a:r>
            <a:r>
              <a:rPr lang="en-US" sz="1600" dirty="0" err="1" smtClean="0">
                <a:latin typeface="Bahnschrift Light SemiCondensed" panose="020B0502040204020203" pitchFamily="34" charset="0"/>
              </a:rPr>
              <a:t>messagessend</a:t>
            </a:r>
            <a:r>
              <a:rPr lang="en-US" sz="1600" dirty="0" smtClean="0">
                <a:latin typeface="Bahnschrift Light SemiCondensed" panose="020B0502040204020203" pitchFamily="34" charset="0"/>
              </a:rPr>
              <a:t>(){</a:t>
            </a:r>
          </a:p>
          <a:p>
            <a:pPr algn="ctr"/>
            <a:r>
              <a:rPr lang="en-US" sz="1600" dirty="0" smtClean="0">
                <a:latin typeface="Bahnschrift Light SemiCondensed" panose="020B0502040204020203" pitchFamily="34" charset="0"/>
              </a:rPr>
              <a:t>Connection();</a:t>
            </a:r>
          </a:p>
          <a:p>
            <a:pPr algn="ctr"/>
            <a:r>
              <a:rPr lang="en-US" sz="1600" dirty="0" smtClean="0">
                <a:latin typeface="Bahnschrift Light SemiCondensed" panose="020B0502040204020203" pitchFamily="34" charset="0"/>
              </a:rPr>
              <a:t>Query=“insert message”;</a:t>
            </a:r>
          </a:p>
          <a:p>
            <a:pPr algn="ctr"/>
            <a:r>
              <a:rPr lang="en-US" sz="1600" dirty="0" smtClean="0">
                <a:latin typeface="Bahnschrift Light SemiCondensed" panose="020B0502040204020203" pitchFamily="34" charset="0"/>
              </a:rPr>
              <a:t>Run(query)}</a:t>
            </a:r>
            <a:endParaRPr lang="en-US" sz="1600" dirty="0">
              <a:latin typeface="Bahnschrift Light SemiCondensed" panose="020B0502040204020203" pitchFamily="34" charset="0"/>
            </a:endParaRPr>
          </a:p>
        </p:txBody>
      </p:sp>
    </p:spTree>
    <p:extLst>
      <p:ext uri="{BB962C8B-B14F-4D97-AF65-F5344CB8AC3E}">
        <p14:creationId xmlns:p14="http://schemas.microsoft.com/office/powerpoint/2010/main" val="31959548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4240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6657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63236" y="568036"/>
            <a:ext cx="9130146" cy="599901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lvl="0"/>
            <a:r>
              <a:rPr lang="en-US" sz="1400" dirty="0" smtClean="0"/>
              <a:t>-&gt; My </a:t>
            </a:r>
            <a:r>
              <a:rPr lang="en-US" sz="1400" dirty="0"/>
              <a:t>motivation of making this project is MARK JUKERBERG  who founder or cofounder of </a:t>
            </a:r>
            <a:r>
              <a:rPr lang="en-US" sz="1400" dirty="0" smtClean="0"/>
              <a:t>         FACBOOK </a:t>
            </a:r>
            <a:r>
              <a:rPr lang="en-US" sz="1400" dirty="0"/>
              <a:t>social media site</a:t>
            </a:r>
            <a:r>
              <a:rPr lang="en-US" sz="1400" dirty="0" smtClean="0"/>
              <a:t>.</a:t>
            </a:r>
          </a:p>
          <a:p>
            <a:pPr lvl="0"/>
            <a:endParaRPr lang="en-US" sz="1400" dirty="0"/>
          </a:p>
          <a:p>
            <a:pPr lvl="0"/>
            <a:r>
              <a:rPr lang="en-US" sz="1400" dirty="0" smtClean="0"/>
              <a:t>-&gt; When </a:t>
            </a:r>
            <a:r>
              <a:rPr lang="en-US" sz="1400" dirty="0"/>
              <a:t>I  joined  my first day of college that time I thought I will create my best application </a:t>
            </a:r>
            <a:r>
              <a:rPr lang="en-US" sz="1400" dirty="0" smtClean="0"/>
              <a:t>.</a:t>
            </a:r>
          </a:p>
          <a:p>
            <a:pPr lvl="0"/>
            <a:endParaRPr lang="en-US" sz="1400" dirty="0"/>
          </a:p>
          <a:p>
            <a:pPr lvl="0"/>
            <a:r>
              <a:rPr lang="en-US" sz="1400" dirty="0" smtClean="0"/>
              <a:t>-&gt; and </a:t>
            </a:r>
            <a:r>
              <a:rPr lang="en-US" sz="1400" dirty="0"/>
              <a:t>first photo came over my face who person is MARK JUKERBERG and bill gates.</a:t>
            </a:r>
          </a:p>
          <a:p>
            <a:pPr lvl="0"/>
            <a:r>
              <a:rPr lang="en-US" sz="1400" dirty="0"/>
              <a:t>I inspire this person and his simplicity . mark is vary simple look and behavior </a:t>
            </a:r>
          </a:p>
          <a:p>
            <a:pPr lvl="0"/>
            <a:r>
              <a:rPr lang="en-US" sz="1400" dirty="0"/>
              <a:t>He leave simple 2 BHK flat . and his have only 7 T-shirt how good person he.!</a:t>
            </a:r>
          </a:p>
          <a:p>
            <a:pPr lvl="0"/>
            <a:r>
              <a:rPr lang="en-US" sz="1400" dirty="0" smtClean="0"/>
              <a:t>-&gt; His </a:t>
            </a:r>
            <a:r>
              <a:rPr lang="en-US" sz="1400" dirty="0"/>
              <a:t>thought “simple living high thinking</a:t>
            </a:r>
            <a:r>
              <a:rPr lang="en-US" sz="1400" dirty="0" smtClean="0"/>
              <a:t>”.</a:t>
            </a:r>
          </a:p>
          <a:p>
            <a:pPr lvl="0"/>
            <a:endParaRPr lang="en-US" sz="1400" dirty="0"/>
          </a:p>
          <a:p>
            <a:pPr lvl="0"/>
            <a:r>
              <a:rPr lang="en-US" sz="1400" dirty="0" smtClean="0"/>
              <a:t>-&gt; He </a:t>
            </a:r>
            <a:r>
              <a:rPr lang="en-US" sz="1400" dirty="0"/>
              <a:t>doesn’t made his life complicate to waste on thing. I like her thought </a:t>
            </a:r>
            <a:r>
              <a:rPr lang="en-US" sz="1400" dirty="0" smtClean="0"/>
              <a:t>.</a:t>
            </a:r>
          </a:p>
          <a:p>
            <a:pPr lvl="0"/>
            <a:endParaRPr lang="en-US" sz="1400" dirty="0"/>
          </a:p>
          <a:p>
            <a:pPr lvl="0"/>
            <a:r>
              <a:rPr lang="en-US" sz="1400" dirty="0" smtClean="0"/>
              <a:t>-&gt; I </a:t>
            </a:r>
            <a:r>
              <a:rPr lang="en-US" sz="1400" dirty="0"/>
              <a:t>can’t made social media site like his .but I try my best and create less similar site</a:t>
            </a:r>
            <a:r>
              <a:rPr lang="en-US" sz="1400" dirty="0" smtClean="0"/>
              <a:t>.</a:t>
            </a:r>
          </a:p>
          <a:p>
            <a:pPr lvl="0"/>
            <a:endParaRPr lang="en-US" sz="1400" dirty="0"/>
          </a:p>
          <a:p>
            <a:pPr lvl="0"/>
            <a:r>
              <a:rPr lang="en-US" sz="1400" dirty="0" smtClean="0"/>
              <a:t>-&gt; I </a:t>
            </a:r>
            <a:r>
              <a:rPr lang="en-US" sz="1400" dirty="0"/>
              <a:t>also thank my favorite app you-tube which always help to make my site I think it is best app create in all over word and provide education</a:t>
            </a:r>
            <a:r>
              <a:rPr lang="en-US" sz="1400" dirty="0" smtClean="0"/>
              <a:t>.</a:t>
            </a:r>
          </a:p>
          <a:p>
            <a:pPr lvl="0"/>
            <a:endParaRPr lang="en-US" sz="1400" dirty="0"/>
          </a:p>
          <a:p>
            <a:pPr lvl="0"/>
            <a:r>
              <a:rPr lang="en-US" sz="1400" dirty="0" smtClean="0"/>
              <a:t>-&gt; Some </a:t>
            </a:r>
            <a:r>
              <a:rPr lang="en-US" sz="1400" dirty="0"/>
              <a:t>logic and design make using you-tube. I also thank you-tuber who provide deep learning in programming language</a:t>
            </a:r>
            <a:r>
              <a:rPr lang="en-US" sz="1400" dirty="0" smtClean="0"/>
              <a:t>.</a:t>
            </a:r>
          </a:p>
          <a:p>
            <a:pPr lvl="0"/>
            <a:endParaRPr lang="en-US" sz="1400" dirty="0"/>
          </a:p>
          <a:p>
            <a:pPr lvl="0"/>
            <a:r>
              <a:rPr lang="en-US" sz="1400" dirty="0" smtClean="0"/>
              <a:t>-&gt; I </a:t>
            </a:r>
            <a:r>
              <a:rPr lang="en-US" sz="1400" dirty="0"/>
              <a:t>want good programmer And make use full software and site</a:t>
            </a:r>
            <a:r>
              <a:rPr lang="en-US" sz="1400" dirty="0" smtClean="0"/>
              <a:t>.</a:t>
            </a:r>
          </a:p>
          <a:p>
            <a:pPr lvl="0"/>
            <a:endParaRPr lang="en-US" sz="1400" dirty="0"/>
          </a:p>
          <a:p>
            <a:pPr lvl="0"/>
            <a:r>
              <a:rPr lang="en-US" sz="1400" dirty="0" smtClean="0"/>
              <a:t>-&gt;  </a:t>
            </a:r>
            <a:r>
              <a:rPr lang="en-US" sz="1400" dirty="0"/>
              <a:t>am not good at theory but good at programming . </a:t>
            </a:r>
            <a:endParaRPr lang="en-US" sz="1400" dirty="0" smtClean="0"/>
          </a:p>
          <a:p>
            <a:pPr lvl="0"/>
            <a:endParaRPr lang="en-US" sz="1400" dirty="0"/>
          </a:p>
          <a:p>
            <a:pPr lvl="0"/>
            <a:r>
              <a:rPr lang="en-US" sz="1400" dirty="0" smtClean="0"/>
              <a:t>-&gt; When </a:t>
            </a:r>
            <a:r>
              <a:rPr lang="en-US" sz="1400" dirty="0"/>
              <a:t>I start my project I did not think I made this project but it done </a:t>
            </a:r>
          </a:p>
          <a:p>
            <a:pPr lvl="0"/>
            <a:r>
              <a:rPr lang="en-US" sz="1400" dirty="0"/>
              <a:t>Many obstacle came when I develop this site but I never stop keep leaning and make this project.</a:t>
            </a:r>
          </a:p>
          <a:p>
            <a:pPr algn="ctr"/>
            <a:endParaRPr lang="en-US" sz="1400" dirty="0"/>
          </a:p>
        </p:txBody>
      </p:sp>
    </p:spTree>
    <p:extLst>
      <p:ext uri="{BB962C8B-B14F-4D97-AF65-F5344CB8AC3E}">
        <p14:creationId xmlns:p14="http://schemas.microsoft.com/office/powerpoint/2010/main" val="34972310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 Diagonal Corner Rectangle 2"/>
          <p:cNvSpPr/>
          <p:nvPr/>
        </p:nvSpPr>
        <p:spPr>
          <a:xfrm>
            <a:off x="7952509" y="1842654"/>
            <a:ext cx="1260764" cy="67887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t>Hmm</a:t>
            </a:r>
          </a:p>
          <a:p>
            <a:pPr algn="ctr"/>
            <a:r>
              <a:rPr lang="en-US" sz="1050" dirty="0" smtClean="0"/>
              <a:t>11:02(march 25</a:t>
            </a:r>
            <a:r>
              <a:rPr lang="en-US" sz="1050" baseline="30000" dirty="0" smtClean="0"/>
              <a:t>th</a:t>
            </a:r>
            <a:r>
              <a:rPr lang="en-US" sz="1050" dirty="0" smtClean="0"/>
              <a:t>, 2022) am</a:t>
            </a:r>
            <a:endParaRPr lang="en-US" sz="1050" dirty="0"/>
          </a:p>
        </p:txBody>
      </p:sp>
      <p:sp>
        <p:nvSpPr>
          <p:cNvPr id="5" name="Rectangle 4"/>
          <p:cNvSpPr/>
          <p:nvPr/>
        </p:nvSpPr>
        <p:spPr>
          <a:xfrm>
            <a:off x="7426036" y="1094509"/>
            <a:ext cx="748146"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t>paresh</a:t>
            </a:r>
            <a:endParaRPr lang="en-US" sz="1100" dirty="0"/>
          </a:p>
        </p:txBody>
      </p:sp>
    </p:spTree>
    <p:extLst>
      <p:ext uri="{BB962C8B-B14F-4D97-AF65-F5344CB8AC3E}">
        <p14:creationId xmlns:p14="http://schemas.microsoft.com/office/powerpoint/2010/main" val="7473739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 Diagonal Corner Rectangle 2"/>
          <p:cNvSpPr/>
          <p:nvPr/>
        </p:nvSpPr>
        <p:spPr>
          <a:xfrm>
            <a:off x="7952509" y="1842654"/>
            <a:ext cx="1260764" cy="67887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t>Hmm</a:t>
            </a:r>
          </a:p>
          <a:p>
            <a:pPr algn="ctr"/>
            <a:r>
              <a:rPr lang="en-US" sz="1050" dirty="0" smtClean="0"/>
              <a:t>11:02(march 25</a:t>
            </a:r>
            <a:r>
              <a:rPr lang="en-US" sz="1050" baseline="30000" dirty="0" smtClean="0"/>
              <a:t>th</a:t>
            </a:r>
            <a:r>
              <a:rPr lang="en-US" sz="1050" dirty="0" smtClean="0"/>
              <a:t>, 2022) am</a:t>
            </a:r>
            <a:endParaRPr lang="en-US" sz="1050" dirty="0"/>
          </a:p>
        </p:txBody>
      </p:sp>
      <p:sp>
        <p:nvSpPr>
          <p:cNvPr id="5" name="Rectangle 4"/>
          <p:cNvSpPr/>
          <p:nvPr/>
        </p:nvSpPr>
        <p:spPr>
          <a:xfrm>
            <a:off x="7426036" y="1094509"/>
            <a:ext cx="748146"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t>paresh</a:t>
            </a:r>
            <a:endParaRPr lang="en-US" sz="1100" dirty="0"/>
          </a:p>
        </p:txBody>
      </p:sp>
    </p:spTree>
    <p:extLst>
      <p:ext uri="{BB962C8B-B14F-4D97-AF65-F5344CB8AC3E}">
        <p14:creationId xmlns:p14="http://schemas.microsoft.com/office/powerpoint/2010/main" val="4085323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 Diagonal Corner Rectangle 2"/>
          <p:cNvSpPr/>
          <p:nvPr/>
        </p:nvSpPr>
        <p:spPr>
          <a:xfrm>
            <a:off x="7952509" y="1842654"/>
            <a:ext cx="1260764" cy="67887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t>Hmm</a:t>
            </a:r>
          </a:p>
          <a:p>
            <a:pPr algn="ctr"/>
            <a:r>
              <a:rPr lang="en-US" sz="1050" dirty="0" smtClean="0"/>
              <a:t>11:02(march 25</a:t>
            </a:r>
            <a:r>
              <a:rPr lang="en-US" sz="1050" baseline="30000" dirty="0" smtClean="0"/>
              <a:t>th</a:t>
            </a:r>
            <a:r>
              <a:rPr lang="en-US" sz="1050" dirty="0" smtClean="0"/>
              <a:t>, 2022) am</a:t>
            </a:r>
            <a:endParaRPr lang="en-US" sz="1050" dirty="0"/>
          </a:p>
        </p:txBody>
      </p:sp>
      <p:sp>
        <p:nvSpPr>
          <p:cNvPr id="5" name="Rectangle 4"/>
          <p:cNvSpPr/>
          <p:nvPr/>
        </p:nvSpPr>
        <p:spPr>
          <a:xfrm>
            <a:off x="7426036" y="1094509"/>
            <a:ext cx="748146"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t>paresh</a:t>
            </a:r>
            <a:endParaRPr lang="en-US" sz="1100" dirty="0"/>
          </a:p>
        </p:txBody>
      </p:sp>
    </p:spTree>
    <p:extLst>
      <p:ext uri="{BB962C8B-B14F-4D97-AF65-F5344CB8AC3E}">
        <p14:creationId xmlns:p14="http://schemas.microsoft.com/office/powerpoint/2010/main" val="525758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 Diagonal Corner Rectangle 2"/>
          <p:cNvSpPr/>
          <p:nvPr/>
        </p:nvSpPr>
        <p:spPr>
          <a:xfrm>
            <a:off x="7952509" y="1842654"/>
            <a:ext cx="1260764" cy="67887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t>Hmm</a:t>
            </a:r>
          </a:p>
          <a:p>
            <a:pPr algn="ctr"/>
            <a:r>
              <a:rPr lang="en-US" sz="1050" dirty="0" smtClean="0"/>
              <a:t>11:02(march 25</a:t>
            </a:r>
            <a:r>
              <a:rPr lang="en-US" sz="1050" baseline="30000" dirty="0" smtClean="0"/>
              <a:t>th</a:t>
            </a:r>
            <a:r>
              <a:rPr lang="en-US" sz="1050" dirty="0" smtClean="0"/>
              <a:t>, 2022) am</a:t>
            </a:r>
            <a:endParaRPr lang="en-US" sz="1050" dirty="0"/>
          </a:p>
        </p:txBody>
      </p:sp>
      <p:sp>
        <p:nvSpPr>
          <p:cNvPr id="5" name="Rectangle 4"/>
          <p:cNvSpPr/>
          <p:nvPr/>
        </p:nvSpPr>
        <p:spPr>
          <a:xfrm>
            <a:off x="7426036" y="1094509"/>
            <a:ext cx="748146"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t>paresh</a:t>
            </a:r>
            <a:endParaRPr lang="en-US" sz="1100" dirty="0"/>
          </a:p>
        </p:txBody>
      </p:sp>
    </p:spTree>
    <p:extLst>
      <p:ext uri="{BB962C8B-B14F-4D97-AF65-F5344CB8AC3E}">
        <p14:creationId xmlns:p14="http://schemas.microsoft.com/office/powerpoint/2010/main" val="2478360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ound Diagonal Corner Rectangle 2"/>
          <p:cNvSpPr/>
          <p:nvPr/>
        </p:nvSpPr>
        <p:spPr>
          <a:xfrm>
            <a:off x="7952509" y="1842654"/>
            <a:ext cx="1260764" cy="678873"/>
          </a:xfrm>
          <a:prstGeom prst="round2Diag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t>Hmm</a:t>
            </a:r>
          </a:p>
          <a:p>
            <a:pPr algn="ctr"/>
            <a:r>
              <a:rPr lang="en-US" sz="1050" dirty="0" smtClean="0"/>
              <a:t>11:02(march 25</a:t>
            </a:r>
            <a:r>
              <a:rPr lang="en-US" sz="1050" baseline="30000" dirty="0" smtClean="0"/>
              <a:t>th</a:t>
            </a:r>
            <a:r>
              <a:rPr lang="en-US" sz="1050" dirty="0" smtClean="0"/>
              <a:t>, 2022) am</a:t>
            </a:r>
            <a:endParaRPr lang="en-US" sz="1050" dirty="0"/>
          </a:p>
        </p:txBody>
      </p:sp>
      <p:sp>
        <p:nvSpPr>
          <p:cNvPr id="5" name="Rectangle 4"/>
          <p:cNvSpPr/>
          <p:nvPr/>
        </p:nvSpPr>
        <p:spPr>
          <a:xfrm>
            <a:off x="7426036" y="1094509"/>
            <a:ext cx="748146"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100" dirty="0" err="1" smtClean="0"/>
              <a:t>paresh</a:t>
            </a:r>
            <a:endParaRPr lang="en-US" sz="1100" dirty="0"/>
          </a:p>
        </p:txBody>
      </p:sp>
    </p:spTree>
    <p:extLst>
      <p:ext uri="{BB962C8B-B14F-4D97-AF65-F5344CB8AC3E}">
        <p14:creationId xmlns:p14="http://schemas.microsoft.com/office/powerpoint/2010/main" val="3871893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85042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40426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592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710" y="4880402"/>
            <a:ext cx="2427871" cy="1977598"/>
          </a:xfrm>
          <a:prstGeom prst="rect">
            <a:avLst/>
          </a:prstGeom>
        </p:spPr>
      </p:pic>
    </p:spTree>
    <p:extLst>
      <p:ext uri="{BB962C8B-B14F-4D97-AF65-F5344CB8AC3E}">
        <p14:creationId xmlns:p14="http://schemas.microsoft.com/office/powerpoint/2010/main" val="2348691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5929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137"/>
            <a:ext cx="9326879" cy="6413863"/>
          </a:xfrm>
          <a:prstGeom prst="rect">
            <a:avLst/>
          </a:prstGeom>
        </p:spPr>
      </p:pic>
    </p:spTree>
    <p:extLst>
      <p:ext uri="{BB962C8B-B14F-4D97-AF65-F5344CB8AC3E}">
        <p14:creationId xmlns:p14="http://schemas.microsoft.com/office/powerpoint/2010/main" val="27911618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4800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66" y="2521527"/>
            <a:ext cx="2062616" cy="18980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92171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71241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768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5399"/>
            <a:ext cx="12192000" cy="3212601"/>
          </a:xfrm>
          <a:prstGeom prst="rect">
            <a:avLst/>
          </a:prstGeom>
        </p:spPr>
      </p:pic>
    </p:spTree>
    <p:extLst>
      <p:ext uri="{BB962C8B-B14F-4D97-AF65-F5344CB8AC3E}">
        <p14:creationId xmlns:p14="http://schemas.microsoft.com/office/powerpoint/2010/main" val="2366832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95478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60643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2700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2594"/>
          </a:xfrm>
          <a:prstGeom prst="rect">
            <a:avLst/>
          </a:prstGeom>
        </p:spPr>
      </p:pic>
      <p:sp>
        <p:nvSpPr>
          <p:cNvPr id="3" name="Rectangle 2"/>
          <p:cNvSpPr/>
          <p:nvPr/>
        </p:nvSpPr>
        <p:spPr>
          <a:xfrm>
            <a:off x="942109" y="512619"/>
            <a:ext cx="2867891" cy="4987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smtClean="0">
                <a:solidFill>
                  <a:schemeClr val="bg1"/>
                </a:solidFill>
              </a:rPr>
              <a:t>Identified problem analysis </a:t>
            </a:r>
            <a:endParaRPr lang="en-US" dirty="0">
              <a:solidFill>
                <a:schemeClr val="bg1"/>
              </a:solidFill>
            </a:endParaRPr>
          </a:p>
        </p:txBody>
      </p:sp>
    </p:spTree>
    <p:extLst>
      <p:ext uri="{BB962C8B-B14F-4D97-AF65-F5344CB8AC3E}">
        <p14:creationId xmlns:p14="http://schemas.microsoft.com/office/powerpoint/2010/main" val="31497056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orizontal Scroll 3"/>
          <p:cNvSpPr/>
          <p:nvPr/>
        </p:nvSpPr>
        <p:spPr>
          <a:xfrm>
            <a:off x="298268" y="3413760"/>
            <a:ext cx="6165669" cy="3383280"/>
          </a:xfrm>
          <a:prstGeom prst="horizontalScroll">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dirty="0" smtClean="0">
              <a:latin typeface="Bahnschrift Condensed" panose="020B0502040204020203" pitchFamily="34" charset="0"/>
            </a:endParaRPr>
          </a:p>
          <a:p>
            <a:endParaRPr lang="en-US" dirty="0">
              <a:latin typeface="Bahnschrift Condensed" panose="020B0502040204020203" pitchFamily="34" charset="0"/>
            </a:endParaRPr>
          </a:p>
          <a:p>
            <a:endParaRPr lang="en-US" dirty="0" smtClean="0">
              <a:latin typeface="Bahnschrift Condensed" panose="020B0502040204020203" pitchFamily="34" charset="0"/>
            </a:endParaRPr>
          </a:p>
          <a:p>
            <a:endParaRPr lang="en-US" dirty="0">
              <a:latin typeface="Bahnschrift Condensed" panose="020B0502040204020203" pitchFamily="34" charset="0"/>
            </a:endParaRPr>
          </a:p>
          <a:p>
            <a:pPr marL="285750" lvl="0" indent="-285750">
              <a:buFont typeface="Arial" panose="020B0604020202020204" pitchFamily="34" charset="0"/>
              <a:buChar char="•"/>
            </a:pPr>
            <a:r>
              <a:rPr lang="en-US" dirty="0">
                <a:latin typeface="Bahnschrift Condensed" panose="020B0502040204020203" pitchFamily="34" charset="0"/>
              </a:rPr>
              <a:t>Define any prototype system requirements</a:t>
            </a:r>
          </a:p>
          <a:p>
            <a:pPr marL="285750" lvl="0" indent="-285750">
              <a:buFont typeface="Arial" panose="020B0604020202020204" pitchFamily="34" charset="0"/>
              <a:buChar char="•"/>
            </a:pPr>
            <a:r>
              <a:rPr lang="en-US" dirty="0">
                <a:latin typeface="Bahnschrift Condensed" panose="020B0502040204020203" pitchFamily="34" charset="0"/>
              </a:rPr>
              <a:t>Evaluate alternatives to existing prototypes</a:t>
            </a:r>
          </a:p>
          <a:p>
            <a:pPr marL="285750" lvl="0" indent="-285750">
              <a:buFont typeface="Arial" panose="020B0604020202020204" pitchFamily="34" charset="0"/>
              <a:buChar char="•"/>
            </a:pPr>
            <a:r>
              <a:rPr lang="en-US" dirty="0">
                <a:latin typeface="Bahnschrift Condensed" panose="020B0502040204020203" pitchFamily="34" charset="0"/>
              </a:rPr>
              <a:t>Perform research and analysis to determine the needs of the end-users</a:t>
            </a:r>
          </a:p>
          <a:p>
            <a:r>
              <a:rPr lang="en-US" dirty="0">
                <a:latin typeface="Bahnschrift Condensed" panose="020B0502040204020203" pitchFamily="34" charset="0"/>
              </a:rPr>
              <a:t> </a:t>
            </a:r>
          </a:p>
          <a:p>
            <a:pPr marL="285750" indent="-285750">
              <a:buFont typeface="Arial" panose="020B0604020202020204" pitchFamily="34" charset="0"/>
              <a:buChar char="•"/>
            </a:pPr>
            <a:r>
              <a:rPr lang="en-US" dirty="0">
                <a:latin typeface="Bahnschrift Condensed" panose="020B0502040204020203" pitchFamily="34" charset="0"/>
              </a:rPr>
              <a:t>Furthermore developers will often create a software requirement specification or SRS document . this includes all the specifications for software , hardware , and network requirement for the system they plan to build . this will prevent them from overdrawing funding or resources when working at the same place as other development teams</a:t>
            </a:r>
            <a:r>
              <a:rPr lang="en-US" dirty="0"/>
              <a:t>.</a:t>
            </a:r>
          </a:p>
          <a:p>
            <a:pPr algn="ctr"/>
            <a:r>
              <a:rPr lang="en-US" sz="2000" dirty="0" smtClean="0">
                <a:latin typeface="Bahnschrift Condensed" panose="020B0502040204020203" pitchFamily="34" charset="0"/>
              </a:rPr>
              <a:t>        </a:t>
            </a:r>
          </a:p>
          <a:p>
            <a:pPr algn="ctr"/>
            <a:endParaRPr lang="en-US" sz="2000" dirty="0" smtClean="0">
              <a:latin typeface="Bahnschrift Condensed" panose="020B0502040204020203" pitchFamily="34" charset="0"/>
            </a:endParaRPr>
          </a:p>
          <a:p>
            <a:pPr algn="ctr"/>
            <a:endParaRPr lang="en-US" sz="2000" dirty="0" smtClean="0">
              <a:latin typeface="Bahnschrift Condensed" panose="020B0502040204020203" pitchFamily="34" charset="0"/>
            </a:endParaRPr>
          </a:p>
          <a:p>
            <a:pPr algn="ctr"/>
            <a:r>
              <a:rPr lang="en-US" sz="2000" dirty="0" smtClean="0">
                <a:latin typeface="Bahnschrift Condensed" panose="020B0502040204020203" pitchFamily="34" charset="0"/>
              </a:rPr>
              <a:t> </a:t>
            </a:r>
            <a:endParaRPr lang="en-US" sz="2000" dirty="0">
              <a:latin typeface="Bahnschrift Condensed" panose="020B0502040204020203" pitchFamily="34" charset="0"/>
            </a:endParaRPr>
          </a:p>
        </p:txBody>
      </p:sp>
      <p:sp>
        <p:nvSpPr>
          <p:cNvPr id="5" name="Rounded Rectangle 4"/>
          <p:cNvSpPr/>
          <p:nvPr/>
        </p:nvSpPr>
        <p:spPr>
          <a:xfrm>
            <a:off x="6206009" y="-209775"/>
            <a:ext cx="8852264" cy="3383280"/>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1400" dirty="0" smtClean="0"/>
          </a:p>
          <a:p>
            <a:endParaRPr lang="en-US" sz="1400" dirty="0"/>
          </a:p>
          <a:p>
            <a:endParaRPr lang="en-US" sz="1400" dirty="0" smtClean="0"/>
          </a:p>
          <a:p>
            <a:endParaRPr lang="en-US" sz="1400" dirty="0"/>
          </a:p>
          <a:p>
            <a:endParaRPr lang="en-US" dirty="0" smtClean="0">
              <a:latin typeface="Bahnschrift Condensed" panose="020B0502040204020203" pitchFamily="34" charset="0"/>
            </a:endParaRPr>
          </a:p>
          <a:p>
            <a:r>
              <a:rPr lang="en-US" dirty="0" smtClean="0">
                <a:latin typeface="Bahnschrift Condensed" panose="020B0502040204020203" pitchFamily="34" charset="0"/>
              </a:rPr>
              <a:t>Online source :</a:t>
            </a:r>
          </a:p>
          <a:p>
            <a:pPr marL="285750" indent="-285750">
              <a:buFont typeface="Arial" panose="020B0604020202020204" pitchFamily="34" charset="0"/>
              <a:buChar char="•"/>
            </a:pPr>
            <a:endParaRPr lang="en-US" dirty="0" smtClean="0">
              <a:latin typeface="Bahnschrift Condensed" panose="020B0502040204020203" pitchFamily="34" charset="0"/>
            </a:endParaRPr>
          </a:p>
          <a:p>
            <a:pPr marL="285750" indent="-285750">
              <a:buFont typeface="Arial" panose="020B0604020202020204" pitchFamily="34" charset="0"/>
              <a:buChar char="•"/>
            </a:pPr>
            <a:r>
              <a:rPr lang="en-US" dirty="0" err="1" smtClean="0">
                <a:latin typeface="Bahnschrift Condensed" panose="020B0502040204020203" pitchFamily="34" charset="0"/>
              </a:rPr>
              <a:t>Youtube</a:t>
            </a:r>
            <a:r>
              <a:rPr lang="en-US" dirty="0" smtClean="0">
                <a:latin typeface="Bahnschrift Condensed" panose="020B0502040204020203" pitchFamily="34" charset="0"/>
              </a:rPr>
              <a:t>                             </a:t>
            </a:r>
            <a:r>
              <a:rPr lang="en-US" dirty="0" err="1" smtClean="0">
                <a:latin typeface="Bahnschrift Condensed" panose="020B0502040204020203" pitchFamily="34" charset="0"/>
              </a:rPr>
              <a:t>Facbook</a:t>
            </a:r>
            <a:endParaRPr lang="en-US" dirty="0" smtClean="0">
              <a:latin typeface="Bahnschrift Condensed" panose="020B0502040204020203" pitchFamily="34" charset="0"/>
            </a:endParaRPr>
          </a:p>
          <a:p>
            <a:r>
              <a:rPr lang="en-US" dirty="0">
                <a:latin typeface="Bahnschrift Condensed" panose="020B0502040204020203" pitchFamily="34" charset="0"/>
              </a:rPr>
              <a:t> </a:t>
            </a:r>
            <a:r>
              <a:rPr lang="en-US" dirty="0" smtClean="0">
                <a:latin typeface="Bahnschrift Condensed" panose="020B0502040204020203" pitchFamily="34" charset="0"/>
              </a:rPr>
              <a:t>    &gt; code with harry               </a:t>
            </a:r>
            <a:r>
              <a:rPr lang="en-US" dirty="0" err="1">
                <a:latin typeface="Bahnschrift Condensed" panose="020B0502040204020203" pitchFamily="34" charset="0"/>
              </a:rPr>
              <a:t>instagram</a:t>
            </a:r>
            <a:r>
              <a:rPr lang="en-US" dirty="0">
                <a:latin typeface="Bahnschrift Condensed" panose="020B0502040204020203" pitchFamily="34" charset="0"/>
              </a:rPr>
              <a:t> </a:t>
            </a:r>
            <a:endParaRPr lang="en-US" dirty="0" smtClean="0">
              <a:latin typeface="Bahnschrift Condensed" panose="020B0502040204020203" pitchFamily="34" charset="0"/>
            </a:endParaRPr>
          </a:p>
          <a:p>
            <a:r>
              <a:rPr lang="en-US" dirty="0">
                <a:latin typeface="Bahnschrift Condensed" panose="020B0502040204020203" pitchFamily="34" charset="0"/>
              </a:rPr>
              <a:t> </a:t>
            </a:r>
            <a:r>
              <a:rPr lang="en-US" dirty="0" smtClean="0">
                <a:latin typeface="Bahnschrift Condensed" panose="020B0502040204020203" pitchFamily="34" charset="0"/>
              </a:rPr>
              <a:t>    &gt; code ninja                        </a:t>
            </a:r>
            <a:r>
              <a:rPr lang="en-US" dirty="0" err="1">
                <a:latin typeface="Bahnschrift Condensed" panose="020B0502040204020203" pitchFamily="34" charset="0"/>
              </a:rPr>
              <a:t>twiter</a:t>
            </a:r>
            <a:r>
              <a:rPr lang="en-US" dirty="0">
                <a:latin typeface="Bahnschrift Condensed" panose="020B0502040204020203" pitchFamily="34" charset="0"/>
              </a:rPr>
              <a:t> </a:t>
            </a:r>
            <a:endParaRPr lang="en-US" dirty="0" smtClean="0">
              <a:latin typeface="Bahnschrift Condensed" panose="020B0502040204020203" pitchFamily="34" charset="0"/>
            </a:endParaRPr>
          </a:p>
          <a:p>
            <a:r>
              <a:rPr lang="en-US" dirty="0">
                <a:latin typeface="Bahnschrift Condensed" panose="020B0502040204020203" pitchFamily="34" charset="0"/>
              </a:rPr>
              <a:t> </a:t>
            </a:r>
            <a:r>
              <a:rPr lang="en-US" dirty="0" smtClean="0">
                <a:latin typeface="Bahnschrift Condensed" panose="020B0502040204020203" pitchFamily="34" charset="0"/>
              </a:rPr>
              <a:t>    &gt; bahadur </a:t>
            </a:r>
            <a:r>
              <a:rPr lang="en-US" dirty="0" err="1" smtClean="0">
                <a:latin typeface="Bahnschrift Condensed" panose="020B0502040204020203" pitchFamily="34" charset="0"/>
              </a:rPr>
              <a:t>thapa</a:t>
            </a:r>
            <a:r>
              <a:rPr lang="en-US" dirty="0" smtClean="0">
                <a:latin typeface="Bahnschrift Condensed" panose="020B0502040204020203" pitchFamily="34" charset="0"/>
              </a:rPr>
              <a:t>                 </a:t>
            </a:r>
            <a:r>
              <a:rPr lang="en-US" dirty="0" err="1" smtClean="0">
                <a:latin typeface="Bahnschrift Condensed" panose="020B0502040204020203" pitchFamily="34" charset="0"/>
              </a:rPr>
              <a:t>Fontawsome</a:t>
            </a:r>
            <a:r>
              <a:rPr lang="en-US" dirty="0" smtClean="0">
                <a:latin typeface="Bahnschrift Condensed" panose="020B0502040204020203" pitchFamily="34" charset="0"/>
              </a:rPr>
              <a:t> </a:t>
            </a:r>
          </a:p>
          <a:p>
            <a:pPr marL="285750" indent="-285750">
              <a:buFont typeface="Arial" panose="020B0604020202020204" pitchFamily="34" charset="0"/>
              <a:buChar char="•"/>
            </a:pPr>
            <a:r>
              <a:rPr lang="en-US" dirty="0" smtClean="0">
                <a:latin typeface="Bahnschrift Condensed" panose="020B0502040204020203" pitchFamily="34" charset="0"/>
              </a:rPr>
              <a:t>google </a:t>
            </a:r>
          </a:p>
          <a:p>
            <a:pPr marL="285750" indent="-285750">
              <a:buFont typeface="Arial" panose="020B0604020202020204" pitchFamily="34" charset="0"/>
              <a:buChar char="•"/>
            </a:pPr>
            <a:r>
              <a:rPr lang="en-US" dirty="0" err="1" smtClean="0">
                <a:latin typeface="Bahnschrift Condensed" panose="020B0502040204020203" pitchFamily="34" charset="0"/>
              </a:rPr>
              <a:t>codepen</a:t>
            </a:r>
            <a:r>
              <a:rPr lang="en-US" dirty="0" smtClean="0">
                <a:latin typeface="Bahnschrift Condensed" panose="020B0502040204020203" pitchFamily="34" charset="0"/>
              </a:rPr>
              <a:t> </a:t>
            </a:r>
          </a:p>
          <a:p>
            <a:pPr marL="285750" indent="-285750">
              <a:buFont typeface="Arial" panose="020B0604020202020204" pitchFamily="34" charset="0"/>
              <a:buChar char="•"/>
            </a:pPr>
            <a:endParaRPr lang="en-US" sz="1400" dirty="0" smtClean="0"/>
          </a:p>
          <a:p>
            <a:pPr algn="ctr"/>
            <a:endParaRPr lang="en-US" dirty="0" smtClean="0"/>
          </a:p>
          <a:p>
            <a:pPr algn="ctr"/>
            <a:endParaRPr lang="en-US" dirty="0" smtClean="0"/>
          </a:p>
          <a:p>
            <a:pPr algn="ctr"/>
            <a:endParaRPr lang="en-US" dirty="0" smtClean="0"/>
          </a:p>
          <a:p>
            <a:pPr algn="ctr"/>
            <a:r>
              <a:rPr lang="en-US" dirty="0" smtClean="0"/>
              <a:t> </a:t>
            </a:r>
            <a:endParaRPr lang="en-US" dirty="0"/>
          </a:p>
        </p:txBody>
      </p:sp>
      <p:sp>
        <p:nvSpPr>
          <p:cNvPr id="10" name="Horizontal Scroll 9"/>
          <p:cNvSpPr/>
          <p:nvPr/>
        </p:nvSpPr>
        <p:spPr>
          <a:xfrm>
            <a:off x="298268" y="30480"/>
            <a:ext cx="9022080" cy="3383280"/>
          </a:xfrm>
          <a:prstGeom prst="horizontalScroll">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endParaRPr lang="en-US" sz="2000" dirty="0" smtClean="0">
              <a:latin typeface="Bahnschrift Condensed" panose="020B0502040204020203" pitchFamily="34" charset="0"/>
            </a:endParaRPr>
          </a:p>
          <a:p>
            <a:endParaRPr lang="en-US" sz="2000" dirty="0">
              <a:latin typeface="Bahnschrift Condensed" panose="020B0502040204020203" pitchFamily="34" charset="0"/>
            </a:endParaRPr>
          </a:p>
          <a:p>
            <a:endParaRPr lang="en-US" sz="2000" dirty="0" smtClean="0">
              <a:latin typeface="Bahnschrift Condensed" panose="020B0502040204020203" pitchFamily="34" charset="0"/>
            </a:endParaRPr>
          </a:p>
          <a:p>
            <a:endParaRPr lang="en-US" sz="2000" dirty="0">
              <a:latin typeface="Bahnschrift Condensed" panose="020B0502040204020203" pitchFamily="34" charset="0"/>
            </a:endParaRPr>
          </a:p>
          <a:p>
            <a:r>
              <a:rPr lang="en-US" sz="2000" dirty="0" smtClean="0">
                <a:latin typeface="Bahnschrift Condensed" panose="020B0502040204020203" pitchFamily="34" charset="0"/>
              </a:rPr>
              <a:t>Analysis :</a:t>
            </a:r>
          </a:p>
          <a:p>
            <a:pPr marL="285750" indent="-285750">
              <a:buFont typeface="Arial" panose="020B0604020202020204" pitchFamily="34" charset="0"/>
              <a:buChar char="•"/>
            </a:pPr>
            <a:r>
              <a:rPr lang="en-US" sz="2000" dirty="0" smtClean="0">
                <a:latin typeface="Bahnschrift Condensed" panose="020B0502040204020203" pitchFamily="34" charset="0"/>
              </a:rPr>
              <a:t>Which topic make project?</a:t>
            </a:r>
          </a:p>
          <a:p>
            <a:pPr marL="285750" indent="-285750">
              <a:buFont typeface="Arial" panose="020B0604020202020204" pitchFamily="34" charset="0"/>
              <a:buChar char="•"/>
            </a:pPr>
            <a:r>
              <a:rPr lang="en-US" sz="2000" dirty="0" smtClean="0">
                <a:latin typeface="Bahnschrift Condensed" panose="020B0502040204020203" pitchFamily="34" charset="0"/>
              </a:rPr>
              <a:t>Main thing in analysis you have authenticate sources</a:t>
            </a:r>
          </a:p>
          <a:p>
            <a:pPr marL="285750" indent="-285750">
              <a:buFont typeface="Arial" panose="020B0604020202020204" pitchFamily="34" charset="0"/>
              <a:buChar char="•"/>
            </a:pPr>
            <a:r>
              <a:rPr lang="en-US" sz="2000" dirty="0" smtClean="0">
                <a:latin typeface="Bahnschrift Condensed" panose="020B0502040204020203" pitchFamily="34" charset="0"/>
              </a:rPr>
              <a:t>Which language you need to make the project </a:t>
            </a:r>
          </a:p>
          <a:p>
            <a:pPr marL="285750" indent="-285750">
              <a:buFont typeface="Arial" panose="020B0604020202020204" pitchFamily="34" charset="0"/>
              <a:buChar char="•"/>
            </a:pPr>
            <a:r>
              <a:rPr lang="en-US" sz="2000" dirty="0" smtClean="0">
                <a:latin typeface="Bahnschrift Condensed" panose="020B0502040204020203" pitchFamily="34" charset="0"/>
              </a:rPr>
              <a:t>Analysis other social media site design , feature </a:t>
            </a:r>
          </a:p>
          <a:p>
            <a:pPr marL="285750" indent="-285750">
              <a:buFont typeface="Arial" panose="020B0604020202020204" pitchFamily="34" charset="0"/>
              <a:buChar char="•"/>
            </a:pPr>
            <a:r>
              <a:rPr lang="en-US" sz="2000" dirty="0" smtClean="0">
                <a:latin typeface="Bahnschrift Condensed" panose="020B0502040204020203" pitchFamily="34" charset="0"/>
              </a:rPr>
              <a:t>Time duration of the project done </a:t>
            </a:r>
          </a:p>
          <a:p>
            <a:pPr marL="285750" indent="-285750">
              <a:buFont typeface="Arial" panose="020B0604020202020204" pitchFamily="34" charset="0"/>
              <a:buChar char="•"/>
            </a:pPr>
            <a:r>
              <a:rPr lang="en-US" sz="2000" dirty="0" smtClean="0">
                <a:latin typeface="Bahnschrift Condensed" panose="020B0502040204020203" pitchFamily="34" charset="0"/>
              </a:rPr>
              <a:t>Designing and codding both work same time </a:t>
            </a:r>
          </a:p>
          <a:p>
            <a:pPr marL="285750" indent="-285750">
              <a:buFont typeface="Arial" panose="020B0604020202020204" pitchFamily="34" charset="0"/>
              <a:buChar char="•"/>
            </a:pPr>
            <a:r>
              <a:rPr lang="en-US" sz="2000" dirty="0" smtClean="0">
                <a:latin typeface="Bahnschrift Condensed" panose="020B0502040204020203" pitchFamily="34" charset="0"/>
              </a:rPr>
              <a:t>Analysis complexity of feature  code </a:t>
            </a:r>
          </a:p>
          <a:p>
            <a:pPr marL="285750" indent="-285750">
              <a:buFont typeface="Arial" panose="020B0604020202020204" pitchFamily="34" charset="0"/>
              <a:buChar char="•"/>
            </a:pPr>
            <a:r>
              <a:rPr lang="en-US" sz="2000" dirty="0" smtClean="0">
                <a:latin typeface="Bahnschrift Condensed" panose="020B0502040204020203" pitchFamily="34" charset="0"/>
              </a:rPr>
              <a:t>Which advance language you need</a:t>
            </a:r>
          </a:p>
          <a:p>
            <a:pPr algn="ctr"/>
            <a:r>
              <a:rPr lang="en-US" sz="2000" dirty="0" smtClean="0">
                <a:latin typeface="Bahnschrift Condensed" panose="020B0502040204020203" pitchFamily="34" charset="0"/>
              </a:rPr>
              <a:t>        </a:t>
            </a:r>
          </a:p>
          <a:p>
            <a:pPr algn="ctr"/>
            <a:endParaRPr lang="en-US" sz="2000" dirty="0" smtClean="0">
              <a:latin typeface="Bahnschrift Condensed" panose="020B0502040204020203" pitchFamily="34" charset="0"/>
            </a:endParaRPr>
          </a:p>
          <a:p>
            <a:pPr algn="ctr"/>
            <a:endParaRPr lang="en-US" sz="2000" dirty="0" smtClean="0">
              <a:latin typeface="Bahnschrift Condensed" panose="020B0502040204020203" pitchFamily="34" charset="0"/>
            </a:endParaRPr>
          </a:p>
          <a:p>
            <a:pPr algn="ctr"/>
            <a:r>
              <a:rPr lang="en-US" sz="2000" dirty="0" smtClean="0">
                <a:latin typeface="Bahnschrift Condensed" panose="020B0502040204020203" pitchFamily="34" charset="0"/>
              </a:rPr>
              <a:t> </a:t>
            </a:r>
            <a:endParaRPr lang="en-US" sz="2000" dirty="0">
              <a:latin typeface="Bahnschrift Condensed" panose="020B0502040204020203" pitchFamily="34" charset="0"/>
            </a:endParaRPr>
          </a:p>
        </p:txBody>
      </p:sp>
    </p:spTree>
    <p:extLst>
      <p:ext uri="{BB962C8B-B14F-4D97-AF65-F5344CB8AC3E}">
        <p14:creationId xmlns:p14="http://schemas.microsoft.com/office/powerpoint/2010/main" val="3562529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54983"/>
          </a:xfrm>
          <a:prstGeom prst="rect">
            <a:avLst/>
          </a:prstGeom>
        </p:spPr>
      </p:pic>
      <p:sp>
        <p:nvSpPr>
          <p:cNvPr id="6" name="Rectangle 5"/>
          <p:cNvSpPr/>
          <p:nvPr/>
        </p:nvSpPr>
        <p:spPr>
          <a:xfrm>
            <a:off x="692727" y="277091"/>
            <a:ext cx="3228109" cy="66501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sz="2800" dirty="0" smtClean="0">
                <a:latin typeface="Bahnschrift Light Condensed" panose="020B0502040204020203" pitchFamily="34" charset="0"/>
              </a:rPr>
              <a:t>Development Step</a:t>
            </a:r>
            <a:endParaRPr lang="en-US" sz="2800" dirty="0">
              <a:latin typeface="Bahnschrift Light Condensed" panose="020B0502040204020203" pitchFamily="34" charset="0"/>
            </a:endParaRPr>
          </a:p>
        </p:txBody>
      </p:sp>
    </p:spTree>
    <p:extLst>
      <p:ext uri="{BB962C8B-B14F-4D97-AF65-F5344CB8AC3E}">
        <p14:creationId xmlns:p14="http://schemas.microsoft.com/office/powerpoint/2010/main" val="854483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2665123" y="293789"/>
            <a:ext cx="1720735" cy="12613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Social media web </a:t>
            </a:r>
          </a:p>
          <a:p>
            <a:pPr algn="ctr"/>
            <a:r>
              <a:rPr lang="en-US" dirty="0" smtClean="0"/>
              <a:t>Site </a:t>
            </a:r>
          </a:p>
        </p:txBody>
      </p:sp>
      <p:sp>
        <p:nvSpPr>
          <p:cNvPr id="12" name="Flowchart: Predefined Process 11"/>
          <p:cNvSpPr/>
          <p:nvPr/>
        </p:nvSpPr>
        <p:spPr>
          <a:xfrm flipH="1">
            <a:off x="372094" y="668086"/>
            <a:ext cx="1240972" cy="616134"/>
          </a:xfrm>
          <a:prstGeom prst="flowChartPredefined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admin</a:t>
            </a:r>
            <a:endParaRPr lang="en-US" dirty="0"/>
          </a:p>
        </p:txBody>
      </p:sp>
      <p:sp>
        <p:nvSpPr>
          <p:cNvPr id="13" name="Flowchart: Predefined Process 12"/>
          <p:cNvSpPr/>
          <p:nvPr/>
        </p:nvSpPr>
        <p:spPr>
          <a:xfrm>
            <a:off x="5570612" y="400443"/>
            <a:ext cx="998716" cy="814946"/>
          </a:xfrm>
          <a:prstGeom prst="flowChartPredefined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user</a:t>
            </a:r>
            <a:endParaRPr lang="en-US" dirty="0"/>
          </a:p>
        </p:txBody>
      </p:sp>
      <p:cxnSp>
        <p:nvCxnSpPr>
          <p:cNvPr id="14" name="Straight Arrow Connector 13"/>
          <p:cNvCxnSpPr/>
          <p:nvPr/>
        </p:nvCxnSpPr>
        <p:spPr>
          <a:xfrm>
            <a:off x="1613066" y="852352"/>
            <a:ext cx="10580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4" idx="2"/>
          </p:cNvCxnSpPr>
          <p:nvPr/>
        </p:nvCxnSpPr>
        <p:spPr>
          <a:xfrm flipH="1">
            <a:off x="4145677" y="4752308"/>
            <a:ext cx="782350" cy="21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4391890" y="781717"/>
            <a:ext cx="1172690" cy="93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H="1">
            <a:off x="4391891" y="976153"/>
            <a:ext cx="1172689" cy="68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50471" y="3075710"/>
            <a:ext cx="4031673" cy="37822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027" y="3283528"/>
            <a:ext cx="3916745" cy="2937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5945" y="3560617"/>
            <a:ext cx="2046143" cy="20461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8" name="Straight Arrow Connector 17"/>
          <p:cNvCxnSpPr/>
          <p:nvPr/>
        </p:nvCxnSpPr>
        <p:spPr>
          <a:xfrm>
            <a:off x="4164874" y="4274425"/>
            <a:ext cx="763153" cy="20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1613066" y="1070116"/>
            <a:ext cx="1058089" cy="21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8744014" y="4274425"/>
            <a:ext cx="1071931" cy="20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H="1" flipV="1">
            <a:off x="8844773" y="4741992"/>
            <a:ext cx="971172" cy="103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ectangle 28"/>
          <p:cNvSpPr/>
          <p:nvPr/>
        </p:nvSpPr>
        <p:spPr>
          <a:xfrm>
            <a:off x="762000" y="2466109"/>
            <a:ext cx="1632858" cy="443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Admin panel</a:t>
            </a:r>
            <a:endParaRPr lang="en-US" dirty="0"/>
          </a:p>
        </p:txBody>
      </p:sp>
      <p:sp>
        <p:nvSpPr>
          <p:cNvPr id="30" name="Rectangle 29"/>
          <p:cNvSpPr/>
          <p:nvPr/>
        </p:nvSpPr>
        <p:spPr>
          <a:xfrm>
            <a:off x="6069970" y="2465566"/>
            <a:ext cx="1632858" cy="44334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Site</a:t>
            </a:r>
            <a:endParaRPr lang="en-US" dirty="0"/>
          </a:p>
        </p:txBody>
      </p:sp>
      <p:sp>
        <p:nvSpPr>
          <p:cNvPr id="31" name="Rectangle 30"/>
          <p:cNvSpPr/>
          <p:nvPr/>
        </p:nvSpPr>
        <p:spPr>
          <a:xfrm>
            <a:off x="10022587" y="2466109"/>
            <a:ext cx="1632858" cy="44334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User</a:t>
            </a:r>
            <a:endParaRPr lang="en-US" dirty="0"/>
          </a:p>
        </p:txBody>
      </p:sp>
    </p:spTree>
    <p:extLst>
      <p:ext uri="{BB962C8B-B14F-4D97-AF65-F5344CB8AC3E}">
        <p14:creationId xmlns:p14="http://schemas.microsoft.com/office/powerpoint/2010/main" val="4011873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1169</TotalTime>
  <Words>579</Words>
  <Application>Microsoft Office PowerPoint</Application>
  <PresentationFormat>Widescreen</PresentationFormat>
  <Paragraphs>130</Paragraphs>
  <Slides>56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Arial Narrow</vt:lpstr>
      <vt:lpstr>Bahnschrift Condensed</vt:lpstr>
      <vt:lpstr>Bahnschrift Light Condensed</vt:lpstr>
      <vt:lpstr>Bahnschrift Light SemiCondensed</vt:lpstr>
      <vt:lpstr>Bahnschrift SemiBold</vt:lpstr>
      <vt:lpstr>Bahnschrift SemiCondensed</vt:lpstr>
      <vt:lpstr>Bahnschrift SemiLight</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dc:creator>
  <cp:lastModifiedBy>bhavesh</cp:lastModifiedBy>
  <cp:revision>155</cp:revision>
  <dcterms:created xsi:type="dcterms:W3CDTF">2022-12-03T15:42:31Z</dcterms:created>
  <dcterms:modified xsi:type="dcterms:W3CDTF">2023-04-08T07:00:59Z</dcterms:modified>
</cp:coreProperties>
</file>